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7"/>
  </p:notesMasterIdLst>
  <p:sldIdLst>
    <p:sldId id="256" r:id="rId2"/>
    <p:sldId id="258" r:id="rId3"/>
    <p:sldId id="257" r:id="rId4"/>
    <p:sldId id="277" r:id="rId5"/>
    <p:sldId id="268" r:id="rId6"/>
  </p:sldIdLst>
  <p:sldSz cx="9144000" cy="5143500" type="screen16x9"/>
  <p:notesSz cx="6858000" cy="9144000"/>
  <p:embeddedFontLst>
    <p:embeddedFont>
      <p:font typeface="Advent Pro SemiBold" panose="020B0604020202020204" charset="0"/>
      <p:regular r:id="rId8"/>
      <p:bold r:id="rId9"/>
      <p:italic r:id="rId10"/>
      <p:boldItalic r:id="rId11"/>
    </p:embeddedFont>
    <p:embeddedFont>
      <p:font typeface="Fira Sans Extra Condensed Medium" panose="020B0604020202020204" charset="0"/>
      <p:regular r:id="rId12"/>
      <p:bold r:id="rId13"/>
      <p:italic r:id="rId14"/>
      <p:boldItalic r:id="rId15"/>
    </p:embeddedFont>
    <p:embeddedFont>
      <p:font typeface="Livvic Light" pitchFamily="2" charset="0"/>
      <p:regular r:id="rId16"/>
      <p:italic r:id="rId17"/>
    </p:embeddedFont>
    <p:embeddedFont>
      <p:font typeface="Maven Pro" panose="020B0604020202020204" charset="0"/>
      <p:regular r:id="rId18"/>
      <p:bold r:id="rId19"/>
    </p:embeddedFont>
    <p:embeddedFont>
      <p:font typeface="Nunito Light" pitchFamily="2" charset="0"/>
      <p:regular r:id="rId20"/>
      <p:italic r:id="rId21"/>
    </p:embeddedFont>
    <p:embeddedFont>
      <p:font typeface="Share Tech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243817-8B29-4A17-AFE8-0EA219E93D04}">
  <a:tblStyle styleId="{57243817-8B29-4A17-AFE8-0EA219E93D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914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" name="Google Shape;269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9" r:id="rId5"/>
    <p:sldLayoutId id="2147483666" r:id="rId6"/>
    <p:sldLayoutId id="2147483667" r:id="rId7"/>
    <p:sldLayoutId id="214748366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Gestão Simples</a:t>
            </a:r>
            <a:endParaRPr dirty="0"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49" name="Google Shape;449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0" name="Google Shape;450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4" name="Google Shape;454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5" name="Google Shape;455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6" name="Google Shape;456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" name="Google Shape;436;p25">
            <a:extLst>
              <a:ext uri="{FF2B5EF4-FFF2-40B4-BE49-F238E27FC236}">
                <a16:creationId xmlns:a16="http://schemas.microsoft.com/office/drawing/2014/main" id="{82553BED-0745-D84F-3D1E-86795E4A5B4E}"/>
              </a:ext>
            </a:extLst>
          </p:cNvPr>
          <p:cNvSpPr txBox="1">
            <a:spLocks/>
          </p:cNvSpPr>
          <p:nvPr/>
        </p:nvSpPr>
        <p:spPr>
          <a:xfrm>
            <a:off x="3270753" y="2793385"/>
            <a:ext cx="2429374" cy="890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pt-BR" sz="1200" dirty="0"/>
              <a:t>Integrantes</a:t>
            </a:r>
            <a:r>
              <a:rPr lang="en-US" sz="1200" dirty="0"/>
              <a:t>:</a:t>
            </a:r>
            <a:br>
              <a:rPr lang="en-US" sz="1200" dirty="0"/>
            </a:br>
            <a:r>
              <a:rPr lang="en-US" sz="1200" dirty="0"/>
              <a:t>Giovana </a:t>
            </a:r>
            <a:r>
              <a:rPr lang="en-US" sz="1200" dirty="0" err="1"/>
              <a:t>Lins</a:t>
            </a:r>
            <a:endParaRPr lang="en-US" sz="1200" dirty="0"/>
          </a:p>
          <a:p>
            <a:r>
              <a:rPr lang="en-US" sz="1200" dirty="0"/>
              <a:t>Julio César</a:t>
            </a:r>
          </a:p>
          <a:p>
            <a:r>
              <a:rPr lang="en-US" sz="1200" dirty="0"/>
              <a:t>Marco Oliveira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ctrTitle" idx="13"/>
          </p:nvPr>
        </p:nvSpPr>
        <p:spPr>
          <a:xfrm>
            <a:off x="6665704" y="241024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Diferença: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subTitle" idx="1"/>
          </p:nvPr>
        </p:nvSpPr>
        <p:spPr>
          <a:xfrm>
            <a:off x="5893033" y="2821764"/>
            <a:ext cx="2873186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Automatização do controle de estoque, processamento de vendas e gestão financeira, reduzindo erros manuais e aumentando a eficiência. </a:t>
            </a:r>
            <a:endParaRPr sz="1200"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 idx="4"/>
          </p:nvPr>
        </p:nvSpPr>
        <p:spPr>
          <a:xfrm>
            <a:off x="3929225" y="2393600"/>
            <a:ext cx="106904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Objetivo:</a:t>
            </a:r>
            <a:endParaRPr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ctrTitle"/>
          </p:nvPr>
        </p:nvSpPr>
        <p:spPr>
          <a:xfrm>
            <a:off x="1178330" y="2382302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Problema: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subTitle" idx="2"/>
          </p:nvPr>
        </p:nvSpPr>
        <p:spPr>
          <a:xfrm>
            <a:off x="3208861" y="2821764"/>
            <a:ext cx="2488462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Criar um sistema de gerenciamento para farmácias de pequeno e médio porte. Esse sistema deve atender às necessidades específicas desses estabelecimentos, facilitando operações diárias e melhorando a eficiência geral.</a:t>
            </a:r>
            <a:endParaRPr sz="1200" dirty="0"/>
          </a:p>
        </p:txBody>
      </p:sp>
      <p:sp>
        <p:nvSpPr>
          <p:cNvPr id="477" name="Google Shape;477;p27"/>
          <p:cNvSpPr txBox="1">
            <a:spLocks noGrp="1"/>
          </p:cNvSpPr>
          <p:nvPr>
            <p:ph type="title" idx="3"/>
          </p:nvPr>
        </p:nvSpPr>
        <p:spPr>
          <a:xfrm>
            <a:off x="1345712" y="20599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subTitle" idx="5"/>
          </p:nvPr>
        </p:nvSpPr>
        <p:spPr>
          <a:xfrm>
            <a:off x="481118" y="2821764"/>
            <a:ext cx="2541962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Muitas farmácias enfrentam problemas na gestão de estoque, controle de vencimentos e administração financeira devido à falta de sistemas integrados e atualizados. Esses problemas são agravados por processos manuais e sistemas desatualizados, resultando em erros e ineficiências.</a:t>
            </a:r>
            <a:endParaRPr sz="1200" dirty="0"/>
          </a:p>
        </p:txBody>
      </p:sp>
      <p:sp>
        <p:nvSpPr>
          <p:cNvPr id="479" name="Google Shape;479;p27"/>
          <p:cNvSpPr txBox="1">
            <a:spLocks noGrp="1"/>
          </p:cNvSpPr>
          <p:nvPr>
            <p:ph type="title" idx="6"/>
          </p:nvPr>
        </p:nvSpPr>
        <p:spPr>
          <a:xfrm>
            <a:off x="4028042" y="207546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81" name="Google Shape;481;p27"/>
          <p:cNvSpPr txBox="1">
            <a:spLocks noGrp="1"/>
          </p:cNvSpPr>
          <p:nvPr>
            <p:ph type="title" idx="9"/>
          </p:nvPr>
        </p:nvSpPr>
        <p:spPr>
          <a:xfrm>
            <a:off x="6732274" y="209646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82" name="Google Shape;482;p27"/>
          <p:cNvSpPr/>
          <p:nvPr/>
        </p:nvSpPr>
        <p:spPr>
          <a:xfrm>
            <a:off x="1223300" y="1013317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3942827" y="1013317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6665704" y="1013317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5" name="Google Shape;485;p27"/>
          <p:cNvCxnSpPr>
            <a:cxnSpLocks/>
            <a:stCxn id="482" idx="1"/>
          </p:cNvCxnSpPr>
          <p:nvPr/>
        </p:nvCxnSpPr>
        <p:spPr>
          <a:xfrm>
            <a:off x="1223300" y="1425367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cxnSpLocks/>
            <a:stCxn id="483" idx="1"/>
          </p:cNvCxnSpPr>
          <p:nvPr/>
        </p:nvCxnSpPr>
        <p:spPr>
          <a:xfrm>
            <a:off x="3942827" y="1425367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27"/>
          <p:cNvCxnSpPr>
            <a:cxnSpLocks/>
            <a:stCxn id="484" idx="1"/>
          </p:cNvCxnSpPr>
          <p:nvPr/>
        </p:nvCxnSpPr>
        <p:spPr>
          <a:xfrm>
            <a:off x="6665704" y="1425367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8" name="Google Shape;488;p27"/>
          <p:cNvSpPr/>
          <p:nvPr/>
        </p:nvSpPr>
        <p:spPr>
          <a:xfrm>
            <a:off x="2276000" y="775279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7489808" y="1837429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1346749" y="1119834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1" name="Google Shape;491;p27"/>
          <p:cNvGrpSpPr/>
          <p:nvPr/>
        </p:nvGrpSpPr>
        <p:grpSpPr>
          <a:xfrm>
            <a:off x="4075558" y="1135227"/>
            <a:ext cx="577210" cy="580282"/>
            <a:chOff x="3095745" y="3805393"/>
            <a:chExt cx="352840" cy="354717"/>
          </a:xfrm>
        </p:grpSpPr>
        <p:sp>
          <p:nvSpPr>
            <p:cNvPr id="492" name="Google Shape;492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27"/>
          <p:cNvGrpSpPr/>
          <p:nvPr/>
        </p:nvGrpSpPr>
        <p:grpSpPr>
          <a:xfrm>
            <a:off x="6789168" y="1135214"/>
            <a:ext cx="583817" cy="580314"/>
            <a:chOff x="3541011" y="3367320"/>
            <a:chExt cx="348257" cy="346188"/>
          </a:xfrm>
        </p:grpSpPr>
        <p:sp>
          <p:nvSpPr>
            <p:cNvPr id="499" name="Google Shape;499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/>
              <a:t>O </a:t>
            </a:r>
            <a:r>
              <a:rPr lang="pt-BR" sz="1600" dirty="0">
                <a:solidFill>
                  <a:srgbClr val="00CFCC"/>
                </a:solidFill>
              </a:rPr>
              <a:t>projeto de conclusão de curso em Análise e Desenvolvimento de Sistemas</a:t>
            </a:r>
            <a:r>
              <a:rPr lang="pt-BR" sz="1600" dirty="0"/>
              <a:t> visa o desenvolvimento de um sistema de gestão simplificado para farmácias, focado em melhorar a eficiência administrativa e operacional desses estabelecimentos. O sistema é direcionado a pequenas e médias farmácias que necessitam de uma solução prática e econômica para gerenciar suas atividades diárias.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600" dirty="0"/>
              <a:t>O </a:t>
            </a:r>
            <a:r>
              <a:rPr lang="pt-BR" sz="1600" dirty="0"/>
              <a:t>controle</a:t>
            </a:r>
            <a:r>
              <a:rPr lang="en-US" sz="1600" dirty="0"/>
              <a:t> de estoque de </a:t>
            </a:r>
            <a:r>
              <a:rPr lang="pt-BR" sz="1600" dirty="0"/>
              <a:t>medicamentos</a:t>
            </a:r>
            <a:r>
              <a:rPr lang="en" sz="1600" dirty="0">
                <a:solidFill>
                  <a:schemeClr val="accent2"/>
                </a:solidFill>
              </a:rPr>
              <a:t>.</a:t>
            </a:r>
            <a:endParaRPr sz="1600" dirty="0"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pt-BR" sz="1600" dirty="0"/>
              <a:t>Gestão de vendas e compras</a:t>
            </a:r>
            <a:r>
              <a:rPr lang="en" sz="1600" dirty="0"/>
              <a:t>.</a:t>
            </a:r>
            <a:endParaRPr sz="1600"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pt-BR" sz="1600" dirty="0"/>
              <a:t>Acompanhamento de clientes e fornecedores.</a:t>
            </a:r>
            <a:r>
              <a:rPr lang="en" sz="1600" dirty="0"/>
              <a:t>.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 dirty="0"/>
              <a:t>Através de uma interface amigável e intuitiva, o sistema permite que os usuários realizem suas tarefas de forma rápida e sem dificuldades, minimizando a curva de aprendizado.</a:t>
            </a:r>
            <a:r>
              <a:rPr lang="en" sz="1600" dirty="0"/>
              <a:t>.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7" name="Google Shape;467;p26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483395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Gestão simples:</a:t>
            </a:r>
            <a:endParaRPr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0" name="Google Shape;1330;p46"/>
          <p:cNvGrpSpPr/>
          <p:nvPr/>
        </p:nvGrpSpPr>
        <p:grpSpPr>
          <a:xfrm>
            <a:off x="1152525" y="55857"/>
            <a:ext cx="6924675" cy="5094858"/>
            <a:chOff x="238125" y="1676700"/>
            <a:chExt cx="2045650" cy="1779275"/>
          </a:xfrm>
        </p:grpSpPr>
        <p:sp>
          <p:nvSpPr>
            <p:cNvPr id="1331" name="Google Shape;1331;p46"/>
            <p:cNvSpPr/>
            <p:nvPr/>
          </p:nvSpPr>
          <p:spPr>
            <a:xfrm>
              <a:off x="1006875" y="3190025"/>
              <a:ext cx="508150" cy="247100"/>
            </a:xfrm>
            <a:custGeom>
              <a:avLst/>
              <a:gdLst/>
              <a:ahLst/>
              <a:cxnLst/>
              <a:rect l="l" t="t" r="r" b="b"/>
              <a:pathLst>
                <a:path w="20326" h="9884" extrusionOk="0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1332;p46"/>
            <p:cNvSpPr/>
            <p:nvPr/>
          </p:nvSpPr>
          <p:spPr>
            <a:xfrm>
              <a:off x="1021625" y="3190025"/>
              <a:ext cx="452425" cy="197525"/>
            </a:xfrm>
            <a:custGeom>
              <a:avLst/>
              <a:gdLst/>
              <a:ahLst/>
              <a:cxnLst/>
              <a:rect l="l" t="t" r="r" b="b"/>
              <a:pathLst>
                <a:path w="18097" h="7901" extrusionOk="0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968750" y="3417450"/>
              <a:ext cx="584375" cy="38525"/>
            </a:xfrm>
            <a:custGeom>
              <a:avLst/>
              <a:gdLst/>
              <a:ahLst/>
              <a:cxnLst/>
              <a:rect l="l" t="t" r="r" b="b"/>
              <a:pathLst>
                <a:path w="23375" h="1541" extrusionOk="0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4" name="Google Shape;1334;p46"/>
            <p:cNvSpPr/>
            <p:nvPr/>
          </p:nvSpPr>
          <p:spPr>
            <a:xfrm>
              <a:off x="238125" y="1777900"/>
              <a:ext cx="2045650" cy="1461300"/>
            </a:xfrm>
            <a:custGeom>
              <a:avLst/>
              <a:gdLst/>
              <a:ahLst/>
              <a:cxnLst/>
              <a:rect l="l" t="t" r="r" b="b"/>
              <a:pathLst>
                <a:path w="81826" h="58452" extrusionOk="0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5" name="Google Shape;1335;p46"/>
            <p:cNvSpPr/>
            <p:nvPr/>
          </p:nvSpPr>
          <p:spPr>
            <a:xfrm>
              <a:off x="238125" y="1676700"/>
              <a:ext cx="2045650" cy="1390400"/>
            </a:xfrm>
            <a:custGeom>
              <a:avLst/>
              <a:gdLst/>
              <a:ahLst/>
              <a:cxnLst/>
              <a:rect l="l" t="t" r="r" b="b"/>
              <a:pathLst>
                <a:path w="81826" h="55616" extrusionOk="0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6" name="Google Shape;1336;p46"/>
            <p:cNvSpPr/>
            <p:nvPr/>
          </p:nvSpPr>
          <p:spPr>
            <a:xfrm>
              <a:off x="346300" y="1773800"/>
              <a:ext cx="1829300" cy="1140050"/>
            </a:xfrm>
            <a:custGeom>
              <a:avLst/>
              <a:gdLst/>
              <a:ahLst/>
              <a:cxnLst/>
              <a:rect l="l" t="t" r="r" b="b"/>
              <a:pathLst>
                <a:path w="73172" h="45602" extrusionOk="0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1244550" y="1708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" name="copy_54F5F16F-FEB2-47A9-9532-1FB2875F6F3C">
            <a:hlinkClick r:id="" action="ppaction://media"/>
            <a:extLst>
              <a:ext uri="{FF2B5EF4-FFF2-40B4-BE49-F238E27FC236}">
                <a16:creationId xmlns:a16="http://schemas.microsoft.com/office/drawing/2014/main" id="{F455A23D-8ADB-AFFE-F866-BA60182EE2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8705" y="319138"/>
            <a:ext cx="6192313" cy="32940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1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Obrigado.</a:t>
            </a:r>
            <a:endParaRPr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228</Words>
  <Application>Microsoft Office PowerPoint</Application>
  <PresentationFormat>Apresentação na tela (16:9)</PresentationFormat>
  <Paragraphs>21</Paragraphs>
  <Slides>5</Slides>
  <Notes>5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3" baseType="lpstr">
      <vt:lpstr>Maven Pro</vt:lpstr>
      <vt:lpstr>Advent Pro SemiBold</vt:lpstr>
      <vt:lpstr>Share Tech</vt:lpstr>
      <vt:lpstr>Arial</vt:lpstr>
      <vt:lpstr>Fira Sans Extra Condensed Medium</vt:lpstr>
      <vt:lpstr>Livvic Light</vt:lpstr>
      <vt:lpstr>Nunito Light</vt:lpstr>
      <vt:lpstr>Data Science Consulting by Slidesgo</vt:lpstr>
      <vt:lpstr>Gestão Simples</vt:lpstr>
      <vt:lpstr>Diferença:</vt:lpstr>
      <vt:lpstr>Gestão simples:</vt:lpstr>
      <vt:lpstr>Apresentação do PowerPoint</vt:lpstr>
      <vt:lpstr>Obrigado.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MARCO ANTONIO ALVES DE OLIVEIRA</cp:lastModifiedBy>
  <cp:revision>2</cp:revision>
  <dcterms:modified xsi:type="dcterms:W3CDTF">2024-09-04T16:11:40Z</dcterms:modified>
</cp:coreProperties>
</file>